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mdb.com/interfaces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4db93d0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4db93d0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97351715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97351715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6bfc64fe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6bfc64fe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55d5dc9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55d5dc9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9f93934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9f93934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9f939345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9f939345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6bfc64f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6bfc64f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55d5dc92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55d5dc92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55d5dc92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55d5dc92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55d5dc92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55d5dc9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Contar todas las dificultades que hay en un data product que en este curso no vamos a lidiar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vamos a hacer es mas o menos lo que haría un data scientist en un equipo de machine learning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55d5dc9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55d5dc9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73517158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73517158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70fcc11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70fcc11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6bfc64f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6bfc64f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39d4ce76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39d4ce76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39d4ce7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39d4ce7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9f939345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9f939345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9f93934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9f93934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c1c2528d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c1c2528d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c1c2528d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c1c2528d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c1c2528d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c1c2528d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c1c2528d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c1c2528d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c1c2528d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c1c2528d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55d5dc9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55d5dc9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Clase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definicion de machine learning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data science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data products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es necesario machine learning? 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que problema queremos resolver?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KPIs vs metricas de laboratorio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dataset splitting (tiene que reflejar el escenario real)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Metodologia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concer el dataset: hipotesis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gradiente de test de hipotesis: data viz, analisis exploratorio, tests de hipotesis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baseline end2end modelling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error analysis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iterate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Intro a dataset que vamos a trabajar</a:t>
            </a:r>
            <a:endParaRPr b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Candidato </a:t>
            </a:r>
            <a:r>
              <a:rPr lang="en" sz="1000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IMDB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https://data.world/data-society/imdb-5000-movie-dataset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Problematica de negocio candidata: prediccion de genero | prediccion de rating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Motivacion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KPIs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Definición de metrica de laboratorio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Exploración somera de los datos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Entender los datos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que columnas hay? de que tipo? como se distribuyen?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como correlacionan con el target?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6a080f2a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6a080f2a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c1c2528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c1c2528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c1c2528d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c1c2528d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c1c2528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c1c2528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c1c2528d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c1c2528d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c1c2528d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c1c2528d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c1c2528d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c1c2528d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c1c2528d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c1c2528d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c1c2528d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c1c2528d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c1c2528d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c1c2528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6bfc64fe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6bfc64fe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c1c2528d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c1c2528d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c1c2528d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c1c2528d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c1c2528d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c1c2528d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c1c2528d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c1c2528d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c1c2528d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c1c2528d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c1c2528d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c1c2528d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c1c2528d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c1c2528d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c1c2528d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9c1c2528d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c1c2528d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c1c2528d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1c2528d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1c2528d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6a080f2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6a080f2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c1c2528d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c1c2528d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c1c2528d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c1c2528d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c1c2528d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c1c2528d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c1c2528d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c1c2528d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c1c2528d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c1c2528d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c1c2528d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c1c2528d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c1c2528d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c1c2528d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c1c2528d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c1c2528d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6bfc64fe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6bfc64fe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6bfc64fe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6bfc64fe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bfc64f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bfc64f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9f939345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99f939345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94261ff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94261ff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6bfc64fe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6bfc64fe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6bfc64fe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96bfc64fe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94261ff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94261ff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94261ffc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94261ff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94261ffc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94261ffc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6a080f2a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6a080f2a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6bfc64fe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96bfc64fe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bfc64fe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bfc64fe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bfc64fe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6bfc64fe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96bfc64fe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96bfc64fe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6bfc64fe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96bfc64fe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99f939345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99f939345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6bfc64fe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96bfc64fe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que creemos que algo es una 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6bfc64fe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6bfc64fe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que creemos que algo es una 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9f939345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99f939345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que creemos que algo es una 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99f93934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99f93934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que creemos que algo es una 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4db93d0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4db93d0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que creemos que algo es una 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99f93934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99f93934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que creemos que algo es una 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4f6780fa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a4f6780f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que creemos que algo es una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4db93d0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4db93d0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96bfc64fe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96bfc64fe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Siempre que creemos que algo es una 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99f93934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99f93934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9f93934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99f93934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9f939345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9f939345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9f939345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9f939345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96bfc64fe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96bfc64fe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99f939345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99f939345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39d4ce76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39d4ce76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a39d4ce76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a39d4ce7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39d4ce76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a39d4ce76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6a080f2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6a080f2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99f939345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99f939345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96bfc64fe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96bfc64fe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99f939345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99f939345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39d4ce76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39d4ce76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39d4ce7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39d4ce7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98b510838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98b510838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99f939345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99f939345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96bfc64fe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96bfc64fe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99f939345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99f939345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99f939345e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99f939345e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3.png"/><Relationship Id="rId4" Type="http://schemas.openxmlformats.org/officeDocument/2006/relationships/hyperlink" Target="http://martin.zinkevich.org/rules_of_ml/rules_of_ml.pdf" TargetMode="External"/><Relationship Id="rId5" Type="http://schemas.openxmlformats.org/officeDocument/2006/relationships/hyperlink" Target="https://developers.google.com/machine-learning/guides/rules-of-ml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y.tv/blog/big-data-helped-netflix-series-house-cards-become-blockbuster/" TargetMode="External"/><Relationship Id="rId4" Type="http://schemas.openxmlformats.org/officeDocument/2006/relationships/hyperlink" Target="https://www.theverge.com/2019/5/28/18637135/hollywood-ai-film-decision-script-analysis-data-machine-learning" TargetMode="External"/><Relationship Id="rId5" Type="http://schemas.openxmlformats.org/officeDocument/2006/relationships/hyperlink" Target="https://neilpatel.com/blog/how-netflix-uses-analytic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miro.medium.com/max/1400/1*OG1d4edy5BFYeQ0yHjBOJA.gif" TargetMode="External"/><Relationship Id="rId4" Type="http://schemas.openxmlformats.org/officeDocument/2006/relationships/hyperlink" Target="https://towardsdatascience.com/gradient-descent-animation-1-simple-linear-regression-e49315b24672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24.gif"/><Relationship Id="rId7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Relationship Id="rId4" Type="http://schemas.openxmlformats.org/officeDocument/2006/relationships/image" Target="../media/image36.gif"/><Relationship Id="rId5" Type="http://schemas.openxmlformats.org/officeDocument/2006/relationships/hyperlink" Target="https://github.com/dariyasydykova/open_projects/raw/master/ROC_animation/animations/cutoff.gif" TargetMode="External"/><Relationship Id="rId6" Type="http://schemas.openxmlformats.org/officeDocument/2006/relationships/hyperlink" Target="https://paulvanderlaken.com/2019/08/16/roc-auc-precision-and-recall-visually-explained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radar.oreilly.com/2012/07/data-jujitsu.html" TargetMode="External"/><Relationship Id="rId4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bit.ly/ml-practico" TargetMode="External"/><Relationship Id="rId4" Type="http://schemas.openxmlformats.org/officeDocument/2006/relationships/hyperlink" Target="https://www.facebook.com/groups/694304318155014/" TargetMode="External"/><Relationship Id="rId5" Type="http://schemas.openxmlformats.org/officeDocument/2006/relationships/hyperlink" Target="http://bit.ly/ml-practico-fb" TargetMode="External"/><Relationship Id="rId6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medium.com/hackernoon/statistical-inference-in-one-sentence-33a4683a6424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elsonidoq/machine_learning_practico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elsonidoq/machine_learning_practico.git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docs.google.com/document/d/1yRVXOkeHtcVMOUy6BVj1dSnTtqpP-KIiRPAcNpnDFKw/edit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10" Type="http://schemas.openxmlformats.org/officeDocument/2006/relationships/image" Target="../media/image52.png"/><Relationship Id="rId9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9.png"/><Relationship Id="rId8" Type="http://schemas.openxmlformats.org/officeDocument/2006/relationships/image" Target="../media/image4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Práctico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Pablo Zivic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@ideasrapidas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Empecemos!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rules of machine learning</a:t>
            </a:r>
            <a:endParaRPr/>
          </a:p>
        </p:txBody>
      </p:sp>
      <p:sp>
        <p:nvSpPr>
          <p:cNvPr id="697" name="Google Shape;697;p1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152475"/>
            <a:ext cx="4795200" cy="4277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Para más detalles:</a:t>
            </a:r>
            <a:r>
              <a:rPr lang="en" sz="1700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PDF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Pagina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esto?</a:t>
            </a:r>
            <a:endParaRPr/>
          </a:p>
        </p:txBody>
      </p:sp>
      <p:sp>
        <p:nvSpPr>
          <p:cNvPr id="705" name="Google Shape;705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http://karpathy.github.io/2019/04/25/recipe/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9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Artificial Intelligence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theory and development of computer systems able to perform tasks normally requiring human intelligence, such as visual perception, speech recognition, decision-making, and translation between languages. (Oxford)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Machine Learning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“Machine learning is the study of computer algorithms that allow computer programs to automatically improve through experience [2].” An algorithm can be thought of as a set of rules/instructions that a computer programmer specifies, which a computer is able to process. (Mitchell)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Data Science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t/>
            </a:r>
            <a:endParaRPr sz="3700">
              <a:solidFill>
                <a:srgbClr val="FFFFFF"/>
              </a:solidFill>
            </a:endParaRPr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definiciones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9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Artificial Intelligence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theory and development of computer systems able to perform tasks normally requiring human intelligence, such as visual perception, speech recognition, decision-making, and translation between languages. (Oxford)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“Machine learning is the study of computer algorithms that allow computer programs to automatically improve through experience [2].” An algorithm can be thought of as a set of rules/instructions that a computer programmer specifies, which a computer is able to process. (Mitchell)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Data Science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t/>
            </a:r>
            <a:endParaRPr sz="3700">
              <a:solidFill>
                <a:srgbClr val="FFFFFF"/>
              </a:solidFill>
            </a:endParaRPr>
          </a:p>
        </p:txBody>
      </p:sp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definiciones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9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Artificial Intelligence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theory and development of computer systems able to perform tasks normally requiring human intelligence, such as visual perception, speech recognition, decision-making, and translation between languages. (Oxford)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“Machine learning is the study of computer algorithms that allow computer programs to automatically improve through experience [2].” An algorithm can be thought of as a set of rules/instructions that a computer programmer specifies, which a computer is able to process. (Mitchell)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Science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3700"/>
              <a:t>🤔</a:t>
            </a:r>
            <a:endParaRPr sz="3700"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definiciones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172" y="1089900"/>
            <a:ext cx="3578475" cy="36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Backend engineer</a:t>
            </a:r>
            <a:endParaRPr sz="2000"/>
          </a:p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Machine Learning engineer</a:t>
            </a:r>
            <a:endParaRPr sz="2000"/>
          </a:p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Data Engineer</a:t>
            </a:r>
            <a:endParaRPr sz="2000"/>
          </a:p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Data Scientist</a:t>
            </a:r>
            <a:endParaRPr sz="2000"/>
          </a:p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Frontend engineer</a:t>
            </a:r>
            <a:endParaRPr sz="2000"/>
          </a:p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UX</a:t>
            </a:r>
            <a:endParaRPr sz="2000"/>
          </a:p>
          <a:p>
            <a:pPr indent="-355600" lvl="1" marL="4572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Manager</a:t>
            </a:r>
            <a:endParaRPr sz="2000"/>
          </a:p>
        </p:txBody>
      </p:sp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Equipos que construyen data products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en el eter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50" y="1371301"/>
            <a:ext cx="7841499" cy="27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Todas las complejidades con las que no vamos a lidiar</a:t>
            </a:r>
            <a:endParaRPr sz="2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products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Productos. Value proposition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Productos de datos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Performance Indicators </a:t>
            </a:r>
            <a:r>
              <a:rPr lang="en" sz="1500"/>
              <a:t>(KPIs)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Metricas offline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es una partecita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</a:t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Qué quiero lograr?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Cómo me voy a dar cuenta que lo logré?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Condiciones de frontera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to market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 time vs batch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Datos disponibles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 </a:t>
            </a:r>
            <a:endParaRPr/>
          </a:p>
        </p:txBody>
      </p:sp>
      <p:sp>
        <p:nvSpPr>
          <p:cNvPr id="170" name="Google Shape;170;p31"/>
          <p:cNvSpPr txBox="1"/>
          <p:nvPr/>
        </p:nvSpPr>
        <p:spPr>
          <a:xfrm>
            <a:off x="5516000" y="1360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Espacio de soluciones posibles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375" y="76200"/>
            <a:ext cx="4115025" cy="229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118775"/>
            <a:ext cx="4072776" cy="206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124" y="3306700"/>
            <a:ext cx="4115027" cy="14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6">
            <a:alphaModFix/>
          </a:blip>
          <a:srcRect b="0" l="0" r="3166" t="17197"/>
          <a:stretch/>
        </p:blipFill>
        <p:spPr>
          <a:xfrm>
            <a:off x="370725" y="2712750"/>
            <a:ext cx="3703852" cy="24090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3875" y="2349850"/>
            <a:ext cx="91101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Machine Learning Práctico 2020 | Clase 1</a:t>
            </a:r>
            <a:endParaRPr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case: </a:t>
            </a:r>
            <a:r>
              <a:rPr lang="en" sz="2200"/>
              <a:t>Ejemplo de recomendaciones en e-commerce</a:t>
            </a:r>
            <a:endParaRPr sz="2200"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2852098" cy="18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case: </a:t>
            </a:r>
            <a:r>
              <a:rPr lang="en" sz="2200"/>
              <a:t>Ejemplo de recomendaciones en e-commerce</a:t>
            </a:r>
            <a:endParaRPr sz="2200"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68525"/>
            <a:ext cx="8839201" cy="2274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2852098" cy="18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Qué quiero lograr?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Mejorar la experiencia del sitio a través de recomendaciones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Aumentando el engagement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Facilitando que el usuario pueda encontrar lo que busca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Cómo me voy a dar cuenta que lo logré?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Ventas atribuidas, Click Through Rate 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Condiciones de frontera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Time to market: Primer solución en 3 meses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Real time vs batch: Se puede precalcular, simplifica la complejidad de infraestructura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Datos disponibles: Historia de navegación y compras de los usuarios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case: </a:t>
            </a:r>
            <a:r>
              <a:rPr lang="en" sz="2200"/>
              <a:t>Ejemplo de recomendaciones en e-commerce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Qué quiero lograr?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Mejorar la experiencia del sitio a través de recomendaciones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Aumentando el engagement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Facilitando que el usuario pueda encontrar lo que busca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Cómo me voy a dar cuenta que lo logré?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Ventas atribuidas, Click Through Rate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Condiciones de frontera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Time to market: Primer solución en 3 meses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Real time vs batch: Se puede precalcular, simplifica la complejidad de infraestructura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Datos disponibles: Historia de navegación y compras de los usuarios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case: </a:t>
            </a:r>
            <a:r>
              <a:rPr lang="en" sz="2200"/>
              <a:t>Ejemplo de recomendaciones en e-commerce</a:t>
            </a:r>
            <a:endParaRPr sz="2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case: </a:t>
            </a:r>
            <a:r>
              <a:rPr lang="en" sz="2200"/>
              <a:t>Ejemplo de recomendaciones en e-commerce</a:t>
            </a:r>
            <a:endParaRPr sz="2200"/>
          </a:p>
        </p:txBody>
      </p:sp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Qué quiero lograr?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Mejorar la experiencia del sitio a través de recomendaciones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Aumentando el engagement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Facilitando que el usuario pueda encontrar lo que busca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Cómo me voy a dar cuenta que lo logré?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Ventas atribuidas, Click Through Rate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Condiciones de frontera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to market: Primer solución en 3 meses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 time vs batch: Se puede precalcular, simplifica la complejidad de infraestructura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Datos disponibles: Historia de navegación y compras de los usuarios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Una importante productora quiere asistir a sus guionistas proporcionándoles información que les permita anticiparse a características clave que determinen el éxito de una película</a:t>
            </a:r>
            <a:endParaRPr sz="2000"/>
          </a:p>
        </p:txBody>
      </p:sp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con el que vamos a trabajar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</a:t>
            </a:r>
            <a:endParaRPr/>
          </a:p>
        </p:txBody>
      </p:sp>
      <p:sp>
        <p:nvSpPr>
          <p:cNvPr id="213" name="Google Shape;21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Este business case es “inventado”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conozco sobre la industria del cine y que tipo de análisis se suelen hacer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Lecturas: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sofy.tv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theverge.com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neilpatel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 datos necesarios para hacer este ejercicio de forma realista “no están” disponibles de forma pública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01" y="152400"/>
            <a:ext cx="6762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00" y="711151"/>
            <a:ext cx="7841277" cy="39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case: con el que vamos a trabajar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Objetivo del curso</a:t>
            </a:r>
            <a:br>
              <a:rPr lang="en"/>
            </a:br>
            <a:endParaRPr sz="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Dinámica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Pre-requisitos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Classroom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Grupo de facebook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Teóricas / Prácticas</a:t>
            </a:r>
            <a:br>
              <a:rPr lang="en"/>
            </a:br>
            <a:endParaRPr sz="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Teórica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Definiciones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Metodología</a:t>
            </a:r>
            <a:br>
              <a:rPr lang="en"/>
            </a:br>
            <a:endParaRPr sz="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Práctica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Presentación de la p</a:t>
            </a:r>
            <a:r>
              <a:rPr lang="en"/>
              <a:t>roblemática que vamos a trabajar en el curso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Coding slots</a:t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100" y="1156600"/>
            <a:ext cx="2751250" cy="27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456100" y="901525"/>
            <a:ext cx="27156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Link a slides</a:t>
            </a:r>
            <a:endParaRPr b="1" sz="2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Qué quiero lograr?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Aumentar la cantidad de pitches que reciben inversión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Aumentar el retorno de inversión de las películas que se filman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Cómo me voy a dar cuenta que lo logré?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Hay un incremento de un 40% en el porcentaje de pitches que reciben inversión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 50% de las películas producidas tienen que generar 5 veces su inversión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Condiciones de frontera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Time to market: 3 meses</a:t>
            </a:r>
            <a:endParaRPr i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Real time vs batch: batch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/>
              <a:t>Datos disponibles</a:t>
            </a:r>
            <a:endParaRPr b="1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Datos de IMDB</a:t>
            </a:r>
            <a:endParaRPr b="1"/>
          </a:p>
        </p:txBody>
      </p:sp>
      <p:sp>
        <p:nvSpPr>
          <p:cNvPr id="236" name="Google Shape;23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case: con el que vamos a trabajar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</a:t>
            </a:r>
            <a:r>
              <a:rPr lang="en"/>
              <a:t>supervisado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Tenemos N observaciones sobre una </a:t>
            </a:r>
            <a:r>
              <a:rPr b="1" lang="en"/>
              <a:t>entidad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entidad la podemos describir por </a:t>
            </a:r>
            <a:r>
              <a:rPr b="1" lang="en"/>
              <a:t>características </a:t>
            </a:r>
            <a:r>
              <a:rPr lang="en" sz="1300"/>
              <a:t>(features en ingles)</a:t>
            </a:r>
            <a:br>
              <a:rPr lang="en" sz="1300"/>
            </a:b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Queremos predecir algo de la entidad </a:t>
            </a:r>
            <a:r>
              <a:rPr lang="en" sz="1300"/>
              <a:t>(target variable en ingles)</a:t>
            </a:r>
            <a:br>
              <a:rPr lang="en" sz="1300"/>
            </a:b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Matematicamente: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</a:t>
            </a:r>
            <a:r>
              <a:rPr baseline="-25000" lang="en"/>
              <a:t>i</a:t>
            </a:r>
            <a:r>
              <a:rPr lang="en"/>
              <a:t> = vector de características de la i-ésima entidad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</a:t>
            </a:r>
            <a:r>
              <a:rPr baseline="-25000" lang="en"/>
              <a:t>i</a:t>
            </a:r>
            <a:r>
              <a:rPr lang="en"/>
              <a:t> = target variable asociada a la i-ésima entidad</a:t>
            </a:r>
            <a:endParaRPr/>
          </a:p>
        </p:txBody>
      </p:sp>
      <p:sp>
        <p:nvSpPr>
          <p:cNvPr id="247" name="Google Shape;24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Predecir si una imagen contiene a un gato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</a:t>
            </a:r>
            <a:r>
              <a:rPr baseline="-25000" lang="en"/>
              <a:t>i</a:t>
            </a:r>
            <a:r>
              <a:rPr lang="en"/>
              <a:t> = La imagen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</a:t>
            </a:r>
            <a:r>
              <a:rPr baseline="-25000" lang="en"/>
              <a:t>i</a:t>
            </a:r>
            <a:r>
              <a:rPr lang="en"/>
              <a:t> = 1 si hay un gato, 0 si no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Detectar spam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x</a:t>
            </a:r>
            <a:r>
              <a:rPr baseline="-25000" lang="en" sz="1400"/>
              <a:t>i</a:t>
            </a:r>
            <a:r>
              <a:rPr lang="en" sz="1400"/>
              <a:t> = </a:t>
            </a:r>
            <a:r>
              <a:rPr lang="en"/>
              <a:t>El mail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y</a:t>
            </a:r>
            <a:r>
              <a:rPr baseline="-25000" lang="en" sz="1400"/>
              <a:t>i</a:t>
            </a:r>
            <a:r>
              <a:rPr lang="en" sz="1400"/>
              <a:t> = 1 si el mail es spam, 0 si no</a:t>
            </a:r>
            <a:br>
              <a:rPr lang="en" sz="1400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Predecir el precio de las casas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</a:t>
            </a:r>
            <a:r>
              <a:rPr baseline="-25000" lang="en"/>
              <a:t>i</a:t>
            </a:r>
            <a:r>
              <a:rPr lang="en"/>
              <a:t> = &lt;barrio, antiguedad, ambientes, superficie, ABL, etc&gt;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</a:t>
            </a:r>
            <a:r>
              <a:rPr baseline="-25000" lang="en"/>
              <a:t>i</a:t>
            </a:r>
            <a:r>
              <a:rPr lang="en"/>
              <a:t> = precio de venta de la propiedad</a:t>
            </a:r>
            <a:endParaRPr/>
          </a:p>
        </p:txBody>
      </p:sp>
      <p:sp>
        <p:nvSpPr>
          <p:cNvPr id="253" name="Google Shape;2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de aprendizaje supervisado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Dos tipos de aprendizaje supervisado: Clasificación y Regresión</a:t>
            </a:r>
            <a:endParaRPr sz="2200"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588" y="1323600"/>
            <a:ext cx="595312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Abriendo la caja: Regresión lineal</a:t>
            </a:r>
            <a:endParaRPr/>
          </a:p>
        </p:txBody>
      </p:sp>
      <p:pic>
        <p:nvPicPr>
          <p:cNvPr id="265" name="Google Shape;265;p47"/>
          <p:cNvPicPr preferRelativeResize="0"/>
          <p:nvPr/>
        </p:nvPicPr>
        <p:blipFill rotWithShape="1">
          <a:blip r:embed="rId3">
            <a:alphaModFix/>
          </a:blip>
          <a:srcRect b="0" l="0" r="0" t="22827"/>
          <a:stretch/>
        </p:blipFill>
        <p:spPr>
          <a:xfrm>
            <a:off x="854950" y="1642891"/>
            <a:ext cx="4207926" cy="243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7"/>
          <p:cNvPicPr preferRelativeResize="0"/>
          <p:nvPr/>
        </p:nvPicPr>
        <p:blipFill rotWithShape="1">
          <a:blip r:embed="rId4">
            <a:alphaModFix/>
          </a:blip>
          <a:srcRect b="11365" l="50475" r="0" t="2856"/>
          <a:stretch/>
        </p:blipFill>
        <p:spPr>
          <a:xfrm>
            <a:off x="5340700" y="1438988"/>
            <a:ext cx="2948325" cy="28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eso tenemos los datos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idea es que </a:t>
            </a:r>
            <a:r>
              <a:rPr b="1" lang="en"/>
              <a:t>ajuste a los datos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Para eso tenemos que poder </a:t>
            </a:r>
            <a:r>
              <a:rPr b="1" lang="en">
                <a:solidFill>
                  <a:srgbClr val="FFFFFF"/>
                </a:solidFill>
              </a:rPr>
              <a:t>cuantificar cuán buenos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son valores para β.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La función que cuantifica </a:t>
            </a:r>
            <a:r>
              <a:rPr b="1" lang="en">
                <a:solidFill>
                  <a:srgbClr val="FFFFFF"/>
                </a:solidFill>
              </a:rPr>
              <a:t>cuán mala</a:t>
            </a:r>
            <a:r>
              <a:rPr lang="en">
                <a:solidFill>
                  <a:srgbClr val="FFFFFF"/>
                </a:solidFill>
              </a:rPr>
              <a:t> es una solución se llama </a:t>
            </a:r>
            <a:r>
              <a:rPr i="1" lang="en">
                <a:solidFill>
                  <a:srgbClr val="FFFFFF"/>
                </a:solidFill>
              </a:rPr>
              <a:t>loss function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Hay muchas formas de cuantificar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cómo se qué valores usar para el vector β?</a:t>
            </a:r>
            <a:endParaRPr/>
          </a:p>
        </p:txBody>
      </p:sp>
      <p:pic>
        <p:nvPicPr>
          <p:cNvPr id="273" name="Google Shape;273;p48"/>
          <p:cNvPicPr preferRelativeResize="0"/>
          <p:nvPr/>
        </p:nvPicPr>
        <p:blipFill rotWithShape="1">
          <a:blip r:embed="rId3">
            <a:alphaModFix/>
          </a:blip>
          <a:srcRect b="11365" l="50475" r="0" t="2856"/>
          <a:stretch/>
        </p:blipFill>
        <p:spPr>
          <a:xfrm>
            <a:off x="6540500" y="1152479"/>
            <a:ext cx="2080125" cy="20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cómo se qué valores usar para el vector β?</a:t>
            </a:r>
            <a:endParaRPr/>
          </a:p>
        </p:txBody>
      </p:sp>
      <p:sp>
        <p:nvSpPr>
          <p:cNvPr id="279" name="Google Shape;27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eso tenemos los datos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idea es que </a:t>
            </a:r>
            <a:r>
              <a:rPr b="1" lang="en"/>
              <a:t>ajuste a los datos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eso tenemos que poder </a:t>
            </a:r>
            <a:r>
              <a:rPr b="1" lang="en"/>
              <a:t>cuantificar cuán buenos</a:t>
            </a:r>
            <a:br>
              <a:rPr lang="en"/>
            </a:br>
            <a:r>
              <a:rPr lang="en"/>
              <a:t>son valores para β.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 función que cuantifica </a:t>
            </a:r>
            <a:r>
              <a:rPr b="1" lang="en"/>
              <a:t>cuán mala</a:t>
            </a:r>
            <a:r>
              <a:rPr lang="en"/>
              <a:t> es una solución se llama </a:t>
            </a:r>
            <a:r>
              <a:rPr i="1" lang="en"/>
              <a:t>loss function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Hay muchas formas de cuantificar</a:t>
            </a:r>
            <a:endParaRPr/>
          </a:p>
        </p:txBody>
      </p:sp>
      <p:pic>
        <p:nvPicPr>
          <p:cNvPr id="280" name="Google Shape;280;p49"/>
          <p:cNvPicPr preferRelativeResize="0"/>
          <p:nvPr/>
        </p:nvPicPr>
        <p:blipFill rotWithShape="1">
          <a:blip r:embed="rId3">
            <a:alphaModFix/>
          </a:blip>
          <a:srcRect b="11365" l="50475" r="0" t="2856"/>
          <a:stretch/>
        </p:blipFill>
        <p:spPr>
          <a:xfrm>
            <a:off x="6540500" y="1152479"/>
            <a:ext cx="2080125" cy="20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cómo se qué valores usar para el vector β?</a:t>
            </a:r>
            <a:endParaRPr/>
          </a:p>
        </p:txBody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forma más común es </a:t>
            </a:r>
            <a:r>
              <a:rPr b="1" lang="en"/>
              <a:t>minimizando el error </a:t>
            </a:r>
            <a:br>
              <a:rPr b="1" lang="en"/>
            </a:br>
            <a:r>
              <a:rPr b="1" lang="en"/>
              <a:t>cuadrático</a:t>
            </a:r>
            <a:endParaRPr b="1"/>
          </a:p>
        </p:txBody>
      </p:sp>
      <p:pic>
        <p:nvPicPr>
          <p:cNvPr id="287" name="Google Shape;287;p50"/>
          <p:cNvPicPr preferRelativeResize="0"/>
          <p:nvPr/>
        </p:nvPicPr>
        <p:blipFill rotWithShape="1">
          <a:blip r:embed="rId3">
            <a:alphaModFix/>
          </a:blip>
          <a:srcRect b="11365" l="50475" r="0" t="2856"/>
          <a:stretch/>
        </p:blipFill>
        <p:spPr>
          <a:xfrm>
            <a:off x="6512275" y="1279479"/>
            <a:ext cx="2080125" cy="20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600" y="2329400"/>
            <a:ext cx="4582950" cy="8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como se minimiza? Descenso por el gradiente</a:t>
            </a:r>
            <a:endParaRPr/>
          </a:p>
        </p:txBody>
      </p:sp>
      <p:pic>
        <p:nvPicPr>
          <p:cNvPr id="294" name="Google Shape;2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425" y="1447775"/>
            <a:ext cx="4582950" cy="8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125" y="2462900"/>
            <a:ext cx="4086675" cy="20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/>
              <a:t>Utilizar un caso de negocio ficticio como excusa </a:t>
            </a:r>
            <a:br>
              <a:rPr lang="en" sz="2300"/>
            </a:br>
            <a:r>
              <a:rPr lang="en" sz="2300"/>
              <a:t>para abordar algunas técnicas y metodologías útiles </a:t>
            </a:r>
            <a:br>
              <a:rPr lang="en" sz="2300"/>
            </a:br>
            <a:r>
              <a:rPr lang="en" sz="2300"/>
              <a:t>para crear valor con Machine Learning</a:t>
            </a:r>
            <a:endParaRPr sz="2300"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del curso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como se minimiza? Descenso por el gradiente</a:t>
            </a:r>
            <a:endParaRPr/>
          </a:p>
        </p:txBody>
      </p:sp>
      <p:sp>
        <p:nvSpPr>
          <p:cNvPr id="301" name="Google Shape;301;p52"/>
          <p:cNvSpPr txBox="1"/>
          <p:nvPr>
            <p:ph idx="1" type="body"/>
          </p:nvPr>
        </p:nvSpPr>
        <p:spPr>
          <a:xfrm>
            <a:off x="4399900" y="4561900"/>
            <a:ext cx="4286700" cy="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Fuente de la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animación</a:t>
            </a:r>
            <a:r>
              <a:rPr lang="en" sz="900"/>
              <a:t>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este</a:t>
            </a:r>
            <a:r>
              <a:rPr lang="en" sz="900"/>
              <a:t> post en medium</a:t>
            </a:r>
            <a:endParaRPr sz="900"/>
          </a:p>
        </p:txBody>
      </p:sp>
      <p:pic>
        <p:nvPicPr>
          <p:cNvPr id="302" name="Google Shape;30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2425" y="1447775"/>
            <a:ext cx="4582950" cy="8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098450"/>
            <a:ext cx="3603200" cy="36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2125" y="2462900"/>
            <a:ext cx="4086675" cy="20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Abstrayendo</a:t>
            </a:r>
            <a:endParaRPr/>
          </a:p>
        </p:txBody>
      </p:sp>
      <p:sp>
        <p:nvSpPr>
          <p:cNvPr id="310" name="Google Shape;310;p53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Estamos </a:t>
            </a:r>
            <a:r>
              <a:rPr b="1" lang="en"/>
              <a:t>ajustando una función paramétrica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esta función se le llama modelo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 el caso de regresión lineal en una sola dimensión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Ajustar el modelo corresponde a encontrar los </a:t>
            </a:r>
            <a:r>
              <a:rPr b="1" lang="en"/>
              <a:t>parámetros β que minimizan la loss function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 todos los modelos </a:t>
            </a:r>
            <a:r>
              <a:rPr lang="en"/>
              <a:t>hay mínimo global? No!</a:t>
            </a:r>
            <a:endParaRPr/>
          </a:p>
        </p:txBody>
      </p:sp>
      <p:pic>
        <p:nvPicPr>
          <p:cNvPr id="311" name="Google Shape;3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575" y="2525900"/>
            <a:ext cx="1739975" cy="3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3"/>
          <p:cNvPicPr preferRelativeResize="0"/>
          <p:nvPr/>
        </p:nvPicPr>
        <p:blipFill rotWithShape="1">
          <a:blip r:embed="rId4">
            <a:alphaModFix/>
          </a:blip>
          <a:srcRect b="0" l="0" r="66930" t="0"/>
          <a:stretch/>
        </p:blipFill>
        <p:spPr>
          <a:xfrm>
            <a:off x="5683581" y="2007425"/>
            <a:ext cx="575393" cy="3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Basta con cambiar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 </a:t>
            </a:r>
            <a:r>
              <a:rPr b="1" lang="en"/>
              <a:t>modelo</a:t>
            </a:r>
            <a:r>
              <a:rPr lang="en"/>
              <a:t> para que el conjunto imagen sean los valores 0 y 1 </a:t>
            </a:r>
            <a:r>
              <a:rPr lang="en" sz="600"/>
              <a:t>recordar que en clasificación binaria, y</a:t>
            </a:r>
            <a:r>
              <a:rPr baseline="-25000" lang="en" sz="600"/>
              <a:t>i </a:t>
            </a:r>
            <a:r>
              <a:rPr lang="en" sz="600"/>
              <a:t>= 0, o y</a:t>
            </a:r>
            <a:r>
              <a:rPr baseline="-25000" lang="en" sz="600"/>
              <a:t>i</a:t>
            </a:r>
            <a:r>
              <a:rPr lang="en" sz="600"/>
              <a:t> =1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Se suele lograr teniendo una función que mapee al intervalo (0, 1) y determinando un umbral de corte</a:t>
            </a:r>
            <a:endParaRPr sz="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 </a:t>
            </a:r>
            <a:r>
              <a:rPr b="1" lang="en"/>
              <a:t>loss function</a:t>
            </a:r>
            <a:r>
              <a:rPr lang="en"/>
              <a:t> por una que represente mejor el problema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Modelo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Loss function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qué pasa cuando quiero hacer clasificación?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Basta con cambiar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 </a:t>
            </a:r>
            <a:r>
              <a:rPr b="1" lang="en"/>
              <a:t>modelo</a:t>
            </a:r>
            <a:r>
              <a:rPr lang="en"/>
              <a:t> para que el conjunto imagen sea el intervalo (0, 1) </a:t>
            </a:r>
            <a:r>
              <a:rPr lang="en" sz="600"/>
              <a:t>recordar que en clasificación binaria, y</a:t>
            </a:r>
            <a:r>
              <a:rPr baseline="-25000" lang="en" sz="600"/>
              <a:t>i </a:t>
            </a:r>
            <a:r>
              <a:rPr lang="en" sz="600"/>
              <a:t>= 0, o y</a:t>
            </a:r>
            <a:r>
              <a:rPr baseline="-25000" lang="en" sz="600"/>
              <a:t>i</a:t>
            </a:r>
            <a:r>
              <a:rPr lang="en" sz="600"/>
              <a:t> =1</a:t>
            </a:r>
            <a:endParaRPr sz="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 </a:t>
            </a:r>
            <a:r>
              <a:rPr b="1" lang="en"/>
              <a:t>loss function</a:t>
            </a:r>
            <a:r>
              <a:rPr lang="en"/>
              <a:t> por una que represente mejor el problema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Modelo</a:t>
            </a:r>
            <a:br>
              <a:rPr lang="en"/>
            </a:br>
            <a:br>
              <a:rPr lang="en"/>
            </a:b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Loss function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324" name="Google Shape;32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qué pasa cuando quiero hacer clasificación?</a:t>
            </a:r>
            <a:endParaRPr/>
          </a:p>
        </p:txBody>
      </p:sp>
      <p:pic>
        <p:nvPicPr>
          <p:cNvPr id="325" name="Google Shape;3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200" y="2292200"/>
            <a:ext cx="33718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850" y="2292200"/>
            <a:ext cx="33718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qué pasa cuando quiero hacer clasificación?</a:t>
            </a:r>
            <a:endParaRPr/>
          </a:p>
        </p:txBody>
      </p:sp>
      <p:sp>
        <p:nvSpPr>
          <p:cNvPr id="332" name="Google Shape;33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Basta con cambiar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 </a:t>
            </a:r>
            <a:r>
              <a:rPr b="1" lang="en"/>
              <a:t>modelo</a:t>
            </a:r>
            <a:r>
              <a:rPr lang="en"/>
              <a:t> para que el conjunto imagen sea el intervalo (0, 1) </a:t>
            </a:r>
            <a:r>
              <a:rPr lang="en" sz="600"/>
              <a:t>recordar que en clasificación binaria, y</a:t>
            </a:r>
            <a:r>
              <a:rPr baseline="-25000" lang="en" sz="600"/>
              <a:t>i </a:t>
            </a:r>
            <a:r>
              <a:rPr lang="en" sz="600"/>
              <a:t>= 0, o y</a:t>
            </a:r>
            <a:r>
              <a:rPr baseline="-25000" lang="en" sz="600"/>
              <a:t>i</a:t>
            </a:r>
            <a:r>
              <a:rPr lang="en" sz="600"/>
              <a:t> =1</a:t>
            </a:r>
            <a:endParaRPr sz="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 </a:t>
            </a:r>
            <a:r>
              <a:rPr b="1" lang="en"/>
              <a:t>loss function</a:t>
            </a:r>
            <a:r>
              <a:rPr lang="en"/>
              <a:t> por una que represente mejor el problema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Modelo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function</a:t>
            </a:r>
            <a:br>
              <a:rPr lang="en"/>
            </a:br>
            <a:endParaRPr/>
          </a:p>
        </p:txBody>
      </p:sp>
      <p:pic>
        <p:nvPicPr>
          <p:cNvPr id="333" name="Google Shape;3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188" y="2341575"/>
            <a:ext cx="33718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850" y="2292200"/>
            <a:ext cx="33718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075" y="3602625"/>
            <a:ext cx="4100075" cy="5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otro tipo de modelos hay?</a:t>
            </a:r>
            <a:endParaRPr/>
          </a:p>
        </p:txBody>
      </p:sp>
      <p:sp>
        <p:nvSpPr>
          <p:cNvPr id="341" name="Google Shape;34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Arboles</a:t>
            </a:r>
            <a:br>
              <a:rPr lang="en"/>
            </a:br>
            <a:endParaRPr sz="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vector machines</a:t>
            </a:r>
            <a:br>
              <a:rPr lang="en"/>
            </a:br>
            <a:endParaRPr sz="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Redes neuronales</a:t>
            </a:r>
            <a:br>
              <a:rPr lang="en"/>
            </a:br>
            <a:endParaRPr sz="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Ensembles de arboles</a:t>
            </a:r>
            <a:br>
              <a:rPr lang="en"/>
            </a:br>
            <a:endParaRPr sz="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Ensembles de cualquiera de los de arriba</a:t>
            </a:r>
            <a:br>
              <a:rPr lang="en"/>
            </a:br>
            <a:endParaRPr sz="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Hay más!!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/>
        </p:nvSpPr>
        <p:spPr>
          <a:xfrm>
            <a:off x="311700" y="1236950"/>
            <a:ext cx="8556600" cy="3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Ejemplo: queremos decidir si vamos a salir a andar en bici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Tenemos el pronóstico y la humedad de muchos días (x</a:t>
            </a:r>
            <a:r>
              <a:rPr baseline="-25000" lang="en" sz="1900"/>
              <a:t>i</a:t>
            </a:r>
            <a:r>
              <a:rPr lang="en" sz="1900"/>
              <a:t>)</a:t>
            </a:r>
            <a:br>
              <a:rPr lang="en" sz="1900"/>
            </a:b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Tenemos anotado si la pasamos bien o no (y</a:t>
            </a:r>
            <a:r>
              <a:rPr baseline="-25000" lang="en" sz="1900"/>
              <a:t>i</a:t>
            </a:r>
            <a:r>
              <a:rPr lang="en" sz="1900"/>
              <a:t>)</a:t>
            </a:r>
            <a:endParaRPr sz="1900"/>
          </a:p>
        </p:txBody>
      </p:sp>
      <p:sp>
        <p:nvSpPr>
          <p:cNvPr id="347" name="Google Shape;34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9"/>
          <p:cNvPicPr preferRelativeResize="0"/>
          <p:nvPr/>
        </p:nvPicPr>
        <p:blipFill rotWithShape="1">
          <a:blip r:embed="rId3">
            <a:alphaModFix/>
          </a:blip>
          <a:srcRect b="77559" l="0" r="20848" t="0"/>
          <a:stretch/>
        </p:blipFill>
        <p:spPr>
          <a:xfrm>
            <a:off x="1243350" y="1152475"/>
            <a:ext cx="5598350" cy="8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9"/>
          <p:cNvSpPr/>
          <p:nvPr/>
        </p:nvSpPr>
        <p:spPr>
          <a:xfrm>
            <a:off x="4395725" y="1603575"/>
            <a:ext cx="726900" cy="195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55" name="Google Shape;35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00" y="2353750"/>
            <a:ext cx="8839200" cy="106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 rotWithShape="1">
          <a:blip r:embed="rId3">
            <a:alphaModFix/>
          </a:blip>
          <a:srcRect b="77559" l="0" r="20848" t="0"/>
          <a:stretch/>
        </p:blipFill>
        <p:spPr>
          <a:xfrm>
            <a:off x="1243350" y="1152475"/>
            <a:ext cx="5598350" cy="8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61"/>
          <p:cNvPicPr preferRelativeResize="0"/>
          <p:nvPr/>
        </p:nvPicPr>
        <p:blipFill rotWithShape="1">
          <a:blip r:embed="rId3">
            <a:alphaModFix/>
          </a:blip>
          <a:srcRect b="60421" l="0" r="20848" t="0"/>
          <a:stretch/>
        </p:blipFill>
        <p:spPr>
          <a:xfrm>
            <a:off x="1243350" y="1152475"/>
            <a:ext cx="5598350" cy="15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Backgrounds heterogeneos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25" y="1085850"/>
            <a:ext cx="752207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3407430" y="2329125"/>
            <a:ext cx="230100" cy="1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 rotWithShape="1">
          <a:blip r:embed="rId3">
            <a:alphaModFix/>
          </a:blip>
          <a:srcRect b="40001" l="0" r="20848" t="0"/>
          <a:stretch/>
        </p:blipFill>
        <p:spPr>
          <a:xfrm>
            <a:off x="1243350" y="1152475"/>
            <a:ext cx="5598350" cy="22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Árboles de decisión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350" y="1152475"/>
            <a:ext cx="7072926" cy="383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para evaluar a los modelos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siempre la métrica con la que evaluamos a nuestros modelos es la misma que optimizamos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Principalmente porque la métrica puede ser difícil de optimizar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Hay métricas no diferenciables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Metricas costosas computacionalmente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Optimizarlas directamente nos limita las familias de modelos que podemos utilizar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Queremos evaluar en 3 métricas a nuestro modelo y solo podemos optimizar una</a:t>
            </a:r>
            <a:endParaRPr/>
          </a:p>
        </p:txBody>
      </p:sp>
      <p:sp>
        <p:nvSpPr>
          <p:cNvPr id="390" name="Google Shape;39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Lema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para evaluar modelos de regresión</a:t>
            </a:r>
            <a:endParaRPr/>
          </a:p>
        </p:txBody>
      </p:sp>
      <p:pic>
        <p:nvPicPr>
          <p:cNvPr id="396" name="Google Shape;39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750" y="1216025"/>
            <a:ext cx="2390625" cy="11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75" y="1216025"/>
            <a:ext cx="2390626" cy="89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1425" y="3246174"/>
            <a:ext cx="2307300" cy="84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6"/>
          <p:cNvSpPr txBox="1"/>
          <p:nvPr/>
        </p:nvSpPr>
        <p:spPr>
          <a:xfrm>
            <a:off x="431925" y="1934475"/>
            <a:ext cx="2447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Mean squared error</a:t>
            </a:r>
            <a:endParaRPr/>
          </a:p>
        </p:txBody>
      </p:sp>
      <p:sp>
        <p:nvSpPr>
          <p:cNvPr id="400" name="Google Shape;400;p66"/>
          <p:cNvSpPr txBox="1"/>
          <p:nvPr/>
        </p:nvSpPr>
        <p:spPr>
          <a:xfrm>
            <a:off x="4897550" y="2290900"/>
            <a:ext cx="2132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endParaRPr/>
          </a:p>
        </p:txBody>
      </p:sp>
      <p:sp>
        <p:nvSpPr>
          <p:cNvPr id="401" name="Google Shape;401;p66"/>
          <p:cNvSpPr txBox="1"/>
          <p:nvPr/>
        </p:nvSpPr>
        <p:spPr>
          <a:xfrm>
            <a:off x="4541125" y="4094975"/>
            <a:ext cx="3000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Mean absolute error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2" name="Google Shape;402;p66"/>
          <p:cNvSpPr txBox="1"/>
          <p:nvPr/>
        </p:nvSpPr>
        <p:spPr>
          <a:xfrm>
            <a:off x="201350" y="4269950"/>
            <a:ext cx="3698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Mean absolute percentage error</a:t>
            </a:r>
            <a:endParaRPr/>
          </a:p>
        </p:txBody>
      </p:sp>
      <p:pic>
        <p:nvPicPr>
          <p:cNvPr id="403" name="Google Shape;403;p66"/>
          <p:cNvPicPr preferRelativeResize="0"/>
          <p:nvPr/>
        </p:nvPicPr>
        <p:blipFill rotWithShape="1">
          <a:blip r:embed="rId6">
            <a:alphaModFix/>
          </a:blip>
          <a:srcRect b="14118" l="0" r="0" t="0"/>
          <a:stretch/>
        </p:blipFill>
        <p:spPr>
          <a:xfrm>
            <a:off x="631150" y="3356399"/>
            <a:ext cx="2048950" cy="8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para evaluar modelos de clasificación</a:t>
            </a:r>
            <a:endParaRPr/>
          </a:p>
        </p:txBody>
      </p:sp>
      <p:pic>
        <p:nvPicPr>
          <p:cNvPr id="409" name="Google Shape;4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50" y="1017725"/>
            <a:ext cx="2294924" cy="40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324" y="2404550"/>
            <a:ext cx="4892624" cy="7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para evaluar modelos de clasificación</a:t>
            </a:r>
            <a:endParaRPr/>
          </a:p>
        </p:txBody>
      </p:sp>
      <p:pic>
        <p:nvPicPr>
          <p:cNvPr id="416" name="Google Shape;41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01" y="1390700"/>
            <a:ext cx="4084525" cy="30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para evaluar modelos de clasificación</a:t>
            </a:r>
            <a:endParaRPr/>
          </a:p>
        </p:txBody>
      </p:sp>
      <p:pic>
        <p:nvPicPr>
          <p:cNvPr id="422" name="Google Shape;4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01" y="1390700"/>
            <a:ext cx="4084525" cy="30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151" y="2082550"/>
            <a:ext cx="4020874" cy="201043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9"/>
          <p:cNvSpPr txBox="1"/>
          <p:nvPr/>
        </p:nvSpPr>
        <p:spPr>
          <a:xfrm>
            <a:off x="5821375" y="4451650"/>
            <a:ext cx="4025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Fuente de la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animación</a:t>
            </a:r>
            <a:r>
              <a:rPr lang="en" sz="1100"/>
              <a:t>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este</a:t>
            </a:r>
            <a:r>
              <a:rPr lang="en" sz="1100"/>
              <a:t> post</a:t>
            </a:r>
            <a:endParaRPr sz="11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430" name="Google Shape;430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trying not to drift and find value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lang="en" sz="2700"/>
            </a:br>
            <a:r>
              <a:rPr lang="en" sz="2700"/>
              <a:t>Qué necesito para resolver este </a:t>
            </a:r>
            <a:r>
              <a:rPr b="1" lang="en" sz="2700"/>
              <a:t>problema</a:t>
            </a:r>
            <a:br>
              <a:rPr b="1" lang="en" sz="2700"/>
            </a:br>
            <a:r>
              <a:rPr lang="en" sz="2700"/>
              <a:t>vs </a:t>
            </a:r>
            <a:br>
              <a:rPr b="1" lang="en" sz="2700"/>
            </a:br>
            <a:r>
              <a:rPr lang="en" sz="3000"/>
              <a:t>Quiero usar esta </a:t>
            </a:r>
            <a:r>
              <a:rPr b="1" lang="en" sz="3000"/>
              <a:t>técnica</a:t>
            </a:r>
            <a:r>
              <a:rPr lang="en" sz="3000"/>
              <a:t> re linda </a:t>
            </a:r>
            <a:endParaRPr b="1" sz="2700"/>
          </a:p>
        </p:txBody>
      </p:sp>
      <p:sp>
        <p:nvSpPr>
          <p:cNvPr id="436" name="Google Shape;43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pull vs technology push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58775" lvl="0" marL="457200" rtl="0" algn="l">
              <a:spcBef>
                <a:spcPts val="1100"/>
              </a:spcBef>
              <a:spcAft>
                <a:spcPts val="0"/>
              </a:spcAft>
              <a:buClr>
                <a:srgbClr val="111111"/>
              </a:buClr>
              <a:buSzPts val="2050"/>
              <a:buChar char="●"/>
            </a:pPr>
            <a:r>
              <a:rPr b="1" lang="en" sz="2050">
                <a:solidFill>
                  <a:srgbClr val="111111"/>
                </a:solidFill>
                <a:highlight>
                  <a:srgbClr val="FDFDFD"/>
                </a:highlight>
              </a:rPr>
              <a:t>Gradiente</a:t>
            </a:r>
            <a:r>
              <a:rPr lang="en" sz="2050">
                <a:solidFill>
                  <a:srgbClr val="111111"/>
                </a:solidFill>
                <a:highlight>
                  <a:srgbClr val="FDFDFD"/>
                </a:highlight>
              </a:rPr>
              <a:t>: </a:t>
            </a:r>
            <a:endParaRPr sz="205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50"/>
              <a:buChar char="○"/>
            </a:pPr>
            <a:r>
              <a:rPr lang="en" sz="1450">
                <a:solidFill>
                  <a:srgbClr val="111111"/>
                </a:solidFill>
                <a:highlight>
                  <a:srgbClr val="FDFDFD"/>
                </a:highlight>
              </a:rPr>
              <a:t>Significado y utilización en optimización de funciones. Regla de la cadena</a:t>
            </a:r>
            <a:br>
              <a:rPr lang="en" sz="1550">
                <a:solidFill>
                  <a:srgbClr val="111111"/>
                </a:solidFill>
                <a:highlight>
                  <a:srgbClr val="FDFDFD"/>
                </a:highlight>
              </a:rPr>
            </a:br>
            <a:endParaRPr sz="155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50"/>
              <a:buChar char="●"/>
            </a:pPr>
            <a:r>
              <a:rPr b="1" lang="en" sz="2050">
                <a:solidFill>
                  <a:srgbClr val="111111"/>
                </a:solidFill>
                <a:highlight>
                  <a:srgbClr val="FDFDFD"/>
                </a:highlight>
              </a:rPr>
              <a:t>Probabilidad</a:t>
            </a:r>
            <a:r>
              <a:rPr lang="en" sz="2050">
                <a:solidFill>
                  <a:srgbClr val="111111"/>
                </a:solidFill>
                <a:highlight>
                  <a:srgbClr val="FDFDFD"/>
                </a:highlight>
              </a:rPr>
              <a:t>: </a:t>
            </a:r>
            <a:endParaRPr sz="205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58775" lvl="1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50"/>
              <a:buChar char="○"/>
            </a:pPr>
            <a:r>
              <a:rPr lang="en" sz="1450">
                <a:solidFill>
                  <a:srgbClr val="111111"/>
                </a:solidFill>
                <a:highlight>
                  <a:srgbClr val="FDFDFD"/>
                </a:highlight>
              </a:rPr>
              <a:t>Noción de esperanza, esperanza condicional y test de hipótesis</a:t>
            </a:r>
            <a:br>
              <a:rPr lang="en" sz="1950">
                <a:solidFill>
                  <a:srgbClr val="111111"/>
                </a:solidFill>
                <a:highlight>
                  <a:srgbClr val="FDFDFD"/>
                </a:highlight>
              </a:rPr>
            </a:br>
            <a:endParaRPr sz="195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50"/>
              <a:buChar char="●"/>
            </a:pPr>
            <a:r>
              <a:rPr b="1" lang="en" sz="2050">
                <a:solidFill>
                  <a:srgbClr val="111111"/>
                </a:solidFill>
                <a:highlight>
                  <a:srgbClr val="FDFDFD"/>
                </a:highlight>
              </a:rPr>
              <a:t>Programación</a:t>
            </a:r>
            <a:r>
              <a:rPr lang="en" sz="2050">
                <a:solidFill>
                  <a:srgbClr val="111111"/>
                </a:solidFill>
                <a:highlight>
                  <a:srgbClr val="FDFDFD"/>
                </a:highlight>
              </a:rPr>
              <a:t>: </a:t>
            </a:r>
            <a:endParaRPr sz="205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50"/>
              <a:buChar char="○"/>
            </a:pPr>
            <a:r>
              <a:rPr lang="en" sz="1450">
                <a:solidFill>
                  <a:srgbClr val="111111"/>
                </a:solidFill>
                <a:highlight>
                  <a:srgbClr val="FDFDFD"/>
                </a:highlight>
              </a:rPr>
              <a:t>Funciones, módulos, algunas técnicas de visualización, paquetes estadísticos.</a:t>
            </a:r>
            <a:endParaRPr sz="2100"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Pre-requisitos: la herramienta para </a:t>
            </a:r>
            <a:r>
              <a:rPr i="1" lang="en"/>
              <a:t>enfocar</a:t>
            </a:r>
            <a:r>
              <a:rPr lang="en"/>
              <a:t> el curso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4177700" y="2343400"/>
            <a:ext cx="43125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Lectura recomendada: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data jujitsu</a:t>
            </a:r>
            <a:br>
              <a:rPr lang="en" sz="1100"/>
            </a:br>
            <a:r>
              <a:rPr lang="en" sz="1100"/>
              <a:t>DJ Patil</a:t>
            </a:r>
            <a:endParaRPr sz="1100"/>
          </a:p>
        </p:txBody>
      </p:sp>
      <p:sp>
        <p:nvSpPr>
          <p:cNvPr id="442" name="Google Shape;44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Lean!</a:t>
            </a:r>
            <a:endParaRPr/>
          </a:p>
        </p:txBody>
      </p:sp>
      <p:pic>
        <p:nvPicPr>
          <p:cNvPr id="443" name="Google Shape;44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75" y="1017725"/>
            <a:ext cx="3562400" cy="35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72"/>
          <p:cNvSpPr txBox="1"/>
          <p:nvPr/>
        </p:nvSpPr>
        <p:spPr>
          <a:xfrm>
            <a:off x="4572000" y="2839625"/>
            <a:ext cx="4503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</a:rPr>
              <a:t>Are the people who solve them superhuman data scientists who can come up with better ideas in five minutes than most people can in a lifetime? Are they magicians of applied math who can cobble together millions of lines of code for high-performance machine learning in a few hours? </a:t>
            </a:r>
            <a:r>
              <a:rPr b="1" lang="en" sz="1150">
                <a:solidFill>
                  <a:srgbClr val="333333"/>
                </a:solidFill>
                <a:highlight>
                  <a:srgbClr val="FFFFFF"/>
                </a:highlight>
              </a:rPr>
              <a:t>No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</a:rPr>
              <a:t>. Many of them are incredibly smart, </a:t>
            </a:r>
            <a:r>
              <a:rPr lang="en" sz="1550">
                <a:solidFill>
                  <a:srgbClr val="333333"/>
                </a:solidFill>
                <a:highlight>
                  <a:srgbClr val="FFFFFF"/>
                </a:highlight>
              </a:rPr>
              <a:t>but meeting big problems head-on usually isn’t the winning approach. There’s a method to solving data problems that avoids the big, heavyweight solution, and instead, concentrates building something quickly and iterating</a:t>
            </a: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</a:rPr>
              <a:t>. Smart data scientists don’t just solve big, hard problems; they also have an instinct for making big problems small.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 pareto: lo excelente es enemigo de lo bueno</a:t>
            </a:r>
            <a:endParaRPr/>
          </a:p>
        </p:txBody>
      </p:sp>
      <p:sp>
        <p:nvSpPr>
          <p:cNvPr id="450" name="Google Shape;450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Muchas veces con cubrir el 80% del problema alcanza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yearning</a:t>
            </a:r>
            <a:endParaRPr/>
          </a:p>
        </p:txBody>
      </p:sp>
      <p:sp>
        <p:nvSpPr>
          <p:cNvPr id="456" name="Google Shape;456;p74"/>
          <p:cNvSpPr txBox="1"/>
          <p:nvPr>
            <p:ph idx="1" type="body"/>
          </p:nvPr>
        </p:nvSpPr>
        <p:spPr>
          <a:xfrm>
            <a:off x="311700" y="1152475"/>
            <a:ext cx="46944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libro es oro puro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Este índice es una parte →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Cosas que quiero rescatar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Crear un end2end es tu primera misión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Error analysis is your friend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set distribution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Cómo debería elegir mi métrica offline?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Hay mucho mas!!! </a:t>
            </a:r>
            <a:br>
              <a:rPr lang="en"/>
            </a:br>
            <a:r>
              <a:rPr lang="en"/>
              <a:t>pero ahora no lo voy a mencionar :P</a:t>
            </a:r>
            <a:endParaRPr/>
          </a:p>
        </p:txBody>
      </p:sp>
      <p:pic>
        <p:nvPicPr>
          <p:cNvPr id="457" name="Google Shape;45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947" y="0"/>
            <a:ext cx="41380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Comenzar sencillo, luego complejizar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No perderse en un detalle que podría ser irrelevante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Asegurarse que todo tiene sentido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ETL (Extract Transform and Load, a.k.a. data extraction and processing)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training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evaluation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serving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Invertir nuestro tiempo en donde más duele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3" name="Google Shape;46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</a:t>
            </a:r>
            <a:r>
              <a:rPr lang="en"/>
              <a:t> end2end</a:t>
            </a:r>
            <a:r>
              <a:rPr lang="en" sz="1500"/>
              <a:t> </a:t>
            </a:r>
            <a:r>
              <a:rPr lang="en" sz="1300"/>
              <a:t>(solución completa)</a:t>
            </a:r>
            <a:r>
              <a:rPr lang="en" sz="1500"/>
              <a:t> </a:t>
            </a:r>
            <a:r>
              <a:rPr lang="en"/>
              <a:t>es tu primera misión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Comenzar sencillo, luego complejizar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perderse en un detalle que podría ser irrelevante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Asegurarse que todo tiene sentido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ETL (Extract Transform and Load, a.k.a. data extraction and processing)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training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evaluation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serving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Invertir nuestro tiempo en donde más duele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9" name="Google Shape;46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 end2end</a:t>
            </a:r>
            <a:r>
              <a:rPr lang="en" sz="1500"/>
              <a:t> </a:t>
            </a:r>
            <a:r>
              <a:rPr lang="en" sz="1300"/>
              <a:t>(solución completa)</a:t>
            </a:r>
            <a:r>
              <a:rPr lang="en" sz="1500"/>
              <a:t> </a:t>
            </a:r>
            <a:r>
              <a:rPr lang="en"/>
              <a:t>es tu primera misión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Comenzar sencillo, luego complejizar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perderse en un detalle que podría ser irrelevante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Asegurarse que todo tiene sentido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ETL (Extract Transform and Load, a.k.a. data extraction and processing)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Invertir nuestro tiempo en donde más duele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5" name="Google Shape;47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 end2end</a:t>
            </a:r>
            <a:r>
              <a:rPr lang="en" sz="1500"/>
              <a:t> </a:t>
            </a:r>
            <a:r>
              <a:rPr lang="en" sz="1300"/>
              <a:t>(solución completa)</a:t>
            </a:r>
            <a:r>
              <a:rPr lang="en" sz="1500"/>
              <a:t> </a:t>
            </a:r>
            <a:r>
              <a:rPr lang="en"/>
              <a:t>es tu primera misión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Comenzar sencillo, luego complejizar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perderse en un detalle que podría ser irrelevante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Asegurarse que todo tiene sentido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ETL (Extract Transform and Load, a.k.a. data extraction and processing)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serving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Nos permite invertir nuestro tiempo en donde más duele en futuras iteraciones</a:t>
            </a:r>
            <a:br>
              <a:rPr lang="en" sz="1700"/>
            </a:br>
            <a:endParaRPr sz="1700"/>
          </a:p>
        </p:txBody>
      </p:sp>
      <p:sp>
        <p:nvSpPr>
          <p:cNvPr id="481" name="Google Shape;481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 end2end</a:t>
            </a:r>
            <a:r>
              <a:rPr lang="en" sz="1500"/>
              <a:t> </a:t>
            </a:r>
            <a:r>
              <a:rPr lang="en" sz="1300"/>
              <a:t>(solución completa)</a:t>
            </a:r>
            <a:r>
              <a:rPr lang="en" sz="1500"/>
              <a:t> </a:t>
            </a:r>
            <a:r>
              <a:rPr lang="en"/>
              <a:t>es tu primera misión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Comenzar sencillo, luego complejizar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perderse en un detalle que podría ser irrelevante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Asegurarse que todo tiene sentido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ETL (Extract Transform and Load, a.k.a. data extraction and processing)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serving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Nos permite invertir nuestro tiempo en donde más duele en futuras iteraciones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Asegurar cierta reproducibilidad</a:t>
            </a:r>
            <a:endParaRPr sz="1700"/>
          </a:p>
        </p:txBody>
      </p:sp>
      <p:sp>
        <p:nvSpPr>
          <p:cNvPr id="487" name="Google Shape;48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 end2end</a:t>
            </a:r>
            <a:r>
              <a:rPr lang="en" sz="1500"/>
              <a:t> </a:t>
            </a:r>
            <a:r>
              <a:rPr lang="en" sz="1300"/>
              <a:t>(solución completa)</a:t>
            </a:r>
            <a:r>
              <a:rPr lang="en" sz="1500"/>
              <a:t> </a:t>
            </a:r>
            <a:r>
              <a:rPr lang="en"/>
              <a:t>es tu primera misión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 </a:t>
            </a:r>
            <a:r>
              <a:rPr lang="en"/>
              <a:t>offline</a:t>
            </a:r>
            <a:r>
              <a:rPr lang="en"/>
              <a:t> vs KPI</a:t>
            </a:r>
            <a:endParaRPr/>
          </a:p>
        </p:txBody>
      </p:sp>
      <p:sp>
        <p:nvSpPr>
          <p:cNvPr id="493" name="Google Shape;493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Mide el efecto de nuestro modelo en la realidad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Generalmente no se puede calcular en el laboratorio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Métrica offline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 una métrica standard (e.g. accuracy, f1, roc auc)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Nos permite benchmark contra papers, blogs, etc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Debería ser un proxy de la calidad del modelo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and validation </a:t>
            </a:r>
            <a:r>
              <a:rPr lang="en"/>
              <a:t>set distribution</a:t>
            </a:r>
            <a:endParaRPr/>
          </a:p>
        </p:txBody>
      </p:sp>
      <p:sp>
        <p:nvSpPr>
          <p:cNvPr id="499" name="Google Shape;499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Queremos que represente lo </a:t>
            </a:r>
            <a:r>
              <a:rPr lang="en"/>
              <a:t>más</a:t>
            </a:r>
            <a:r>
              <a:rPr lang="en"/>
              <a:t> fielmente posible el escenario donde será utilizado el modelo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Alternativas y trade offs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splitting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cats and dogs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Stratified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imbalanced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timestamp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spam filtering</a:t>
            </a:r>
            <a:r>
              <a:rPr lang="en"/>
              <a:t>, time series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Clase práctica</a:t>
            </a:r>
            <a:endParaRPr sz="1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Clase de consultas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Revisitamos algún contenido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Repasamos algún ejercicio de la guia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Revisamos alguna pregunta del cuestionario de la clase anterior</a:t>
            </a:r>
            <a:br>
              <a:rPr lang="en"/>
            </a:br>
            <a:endParaRPr sz="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Clase teórica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Clase Teórica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Clase Práctica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class tasks</a:t>
            </a:r>
            <a:br>
              <a:rPr lang="en"/>
            </a:br>
            <a:endParaRPr sz="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Guías de ejercicios por clase</a:t>
            </a:r>
            <a:br>
              <a:rPr lang="en"/>
            </a:br>
            <a:endParaRPr sz="9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choice por clase para entregar por clase</a:t>
            </a:r>
            <a:endParaRPr/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Dinámica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analysis is your friend</a:t>
            </a:r>
            <a:endParaRPr/>
          </a:p>
        </p:txBody>
      </p:sp>
      <p:sp>
        <p:nvSpPr>
          <p:cNvPr id="505" name="Google Shape;505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Sirve para iterar el modelo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Tomar N ejemplos donde el modelo falla en la </a:t>
            </a:r>
            <a:r>
              <a:rPr lang="en"/>
              <a:t>predicción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Revisarlos a mano: qué puede estar pasando?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Elaborar posibles problemas y contar porotos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Abordar el problema que </a:t>
            </a:r>
            <a:r>
              <a:rPr lang="en"/>
              <a:t>más</a:t>
            </a:r>
            <a:r>
              <a:rPr lang="en"/>
              <a:t> aparece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 el que </a:t>
            </a:r>
            <a:r>
              <a:rPr lang="en"/>
              <a:t>más</a:t>
            </a:r>
            <a:r>
              <a:rPr lang="en"/>
              <a:t> impacto va a tener en la metrica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analysis: ejemplo con predictor de gatos</a:t>
            </a:r>
            <a:endParaRPr/>
          </a:p>
        </p:txBody>
      </p:sp>
      <p:pic>
        <p:nvPicPr>
          <p:cNvPr id="511" name="Google Shape;511;p83"/>
          <p:cNvPicPr preferRelativeResize="0"/>
          <p:nvPr/>
        </p:nvPicPr>
        <p:blipFill rotWithShape="1">
          <a:blip r:embed="rId3">
            <a:alphaModFix/>
          </a:blip>
          <a:srcRect b="24362" l="0" r="0" t="0"/>
          <a:stretch/>
        </p:blipFill>
        <p:spPr>
          <a:xfrm>
            <a:off x="2451600" y="1463650"/>
            <a:ext cx="4443000" cy="28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analysis: ejemplo con predictor de gatos</a:t>
            </a:r>
            <a:endParaRPr/>
          </a:p>
        </p:txBody>
      </p:sp>
      <p:pic>
        <p:nvPicPr>
          <p:cNvPr id="517" name="Google Shape;51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9550"/>
            <a:ext cx="8839202" cy="29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para tomar decisiones</a:t>
            </a:r>
            <a:endParaRPr/>
          </a:p>
        </p:txBody>
      </p:sp>
      <p:sp>
        <p:nvSpPr>
          <p:cNvPr id="523" name="Google Shape;523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Hipótesis</a:t>
            </a:r>
            <a:br>
              <a:rPr lang="en" sz="22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Experimentos</a:t>
            </a:r>
            <a:br>
              <a:rPr lang="en" sz="22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Decisiones</a:t>
            </a:r>
            <a:br>
              <a:rPr lang="en" sz="22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Costos del experimento</a:t>
            </a:r>
            <a:br>
              <a:rPr lang="en" sz="22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Riesgo de no hacer nada </a:t>
            </a:r>
            <a:r>
              <a:rPr lang="en" sz="1200">
                <a:solidFill>
                  <a:schemeClr val="dk1"/>
                </a:solidFill>
              </a:rPr>
              <a:t>(default action, hipótesis nula)</a:t>
            </a:r>
            <a:endParaRPr sz="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Contexto: </a:t>
            </a:r>
            <a:r>
              <a:rPr lang="en" sz="1600">
                <a:solidFill>
                  <a:schemeClr val="dk1"/>
                </a:solidFill>
              </a:rPr>
              <a:t>La métrica </a:t>
            </a:r>
            <a:r>
              <a:rPr lang="en" sz="900">
                <a:solidFill>
                  <a:schemeClr val="dk1"/>
                </a:solidFill>
              </a:rPr>
              <a:t>(accuracy, f1, roc auc)</a:t>
            </a:r>
            <a:r>
              <a:rPr lang="en" sz="1600">
                <a:solidFill>
                  <a:schemeClr val="dk1"/>
                </a:solidFill>
              </a:rPr>
              <a:t> me da muy baja en test</a:t>
            </a:r>
            <a:endParaRPr sz="22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200">
                <a:solidFill>
                  <a:srgbClr val="FFFFFF"/>
                </a:solidFill>
              </a:rPr>
              <a:t>Hipotesis:</a:t>
            </a:r>
            <a:r>
              <a:rPr lang="en" sz="2500">
                <a:solidFill>
                  <a:srgbClr val="FFFFFF"/>
                </a:solidFill>
              </a:rPr>
              <a:t> </a:t>
            </a:r>
            <a:r>
              <a:rPr lang="en" sz="1600">
                <a:solidFill>
                  <a:srgbClr val="FFFFFF"/>
                </a:solidFill>
              </a:rPr>
              <a:t>La distribución del train y test set difieren</a:t>
            </a:r>
            <a:endParaRPr sz="16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200">
                <a:solidFill>
                  <a:srgbClr val="FFFFFF"/>
                </a:solidFill>
              </a:rPr>
              <a:t>Experimento</a:t>
            </a:r>
            <a:r>
              <a:rPr lang="en" sz="2200">
                <a:solidFill>
                  <a:srgbClr val="FFFFFF"/>
                </a:solidFill>
              </a:rPr>
              <a:t>: </a:t>
            </a:r>
            <a:r>
              <a:rPr lang="en" sz="1500">
                <a:solidFill>
                  <a:srgbClr val="FFFFFF"/>
                </a:solidFill>
              </a:rPr>
              <a:t>Entreno un modelo para distinguir entre ejemplos de training y test set</a:t>
            </a:r>
            <a:endParaRPr sz="24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200">
                <a:solidFill>
                  <a:srgbClr val="FFFFFF"/>
                </a:solidFill>
              </a:rPr>
              <a:t>Decisión: </a:t>
            </a:r>
            <a:r>
              <a:rPr lang="en" sz="1500">
                <a:solidFill>
                  <a:srgbClr val="FFFFFF"/>
                </a:solidFill>
              </a:rPr>
              <a:t>Hacer el train / test splitting diferente</a:t>
            </a:r>
            <a:endParaRPr sz="9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Costo: </a:t>
            </a:r>
            <a:r>
              <a:rPr lang="en" sz="1600">
                <a:solidFill>
                  <a:srgbClr val="FFFFFF"/>
                </a:solidFill>
              </a:rPr>
              <a:t>Bajo</a:t>
            </a:r>
            <a:endParaRPr sz="8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Riesgo: </a:t>
            </a:r>
            <a:r>
              <a:rPr lang="en" sz="1600">
                <a:solidFill>
                  <a:srgbClr val="FFFFFF"/>
                </a:solidFill>
              </a:rPr>
              <a:t>Estamos a ciegas respecto a la performance del modelo en producción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29" name="Google Shape;529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para tomar decisiones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Contexto: </a:t>
            </a:r>
            <a:r>
              <a:rPr lang="en" sz="1600">
                <a:solidFill>
                  <a:schemeClr val="dk1"/>
                </a:solidFill>
              </a:rPr>
              <a:t>La métrica </a:t>
            </a:r>
            <a:r>
              <a:rPr lang="en" sz="900">
                <a:solidFill>
                  <a:schemeClr val="dk1"/>
                </a:solidFill>
              </a:rPr>
              <a:t>(accuracy, f1, roc auc)</a:t>
            </a:r>
            <a:r>
              <a:rPr lang="en" sz="1600">
                <a:solidFill>
                  <a:schemeClr val="dk1"/>
                </a:solidFill>
              </a:rPr>
              <a:t> me da muy baja en test</a:t>
            </a:r>
            <a:endParaRPr sz="22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Hipotesis:</a:t>
            </a:r>
            <a:r>
              <a:rPr lang="en" sz="25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La distribución del train y test set difieren</a:t>
            </a:r>
            <a:endParaRPr sz="16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200">
                <a:solidFill>
                  <a:srgbClr val="FFFFFF"/>
                </a:solidFill>
              </a:rPr>
              <a:t>Experimento: </a:t>
            </a:r>
            <a:r>
              <a:rPr lang="en" sz="1500">
                <a:solidFill>
                  <a:srgbClr val="FFFFFF"/>
                </a:solidFill>
              </a:rPr>
              <a:t>Entreno un modelo para distinguir entre ejemplos de training y test set</a:t>
            </a:r>
            <a:endParaRPr sz="24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200">
                <a:solidFill>
                  <a:srgbClr val="FFFFFF"/>
                </a:solidFill>
              </a:rPr>
              <a:t>Decisión: </a:t>
            </a:r>
            <a:r>
              <a:rPr lang="en" sz="1500">
                <a:solidFill>
                  <a:srgbClr val="FFFFFF"/>
                </a:solidFill>
              </a:rPr>
              <a:t>Hacer el train / test splitting diferente</a:t>
            </a:r>
            <a:endParaRPr sz="9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Costo: </a:t>
            </a:r>
            <a:r>
              <a:rPr lang="en" sz="1600">
                <a:solidFill>
                  <a:srgbClr val="FFFFFF"/>
                </a:solidFill>
              </a:rPr>
              <a:t>Bajo</a:t>
            </a:r>
            <a:endParaRPr sz="8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Riesgo: </a:t>
            </a:r>
            <a:r>
              <a:rPr lang="en" sz="1600">
                <a:solidFill>
                  <a:srgbClr val="FFFFFF"/>
                </a:solidFill>
              </a:rPr>
              <a:t>Estamos a ciegas respecto a la performance del modelo en producción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35" name="Google Shape;535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para tomar decisiones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Contexto: </a:t>
            </a:r>
            <a:r>
              <a:rPr lang="en" sz="1600">
                <a:solidFill>
                  <a:schemeClr val="dk1"/>
                </a:solidFill>
              </a:rPr>
              <a:t>La métrica </a:t>
            </a:r>
            <a:r>
              <a:rPr lang="en" sz="900">
                <a:solidFill>
                  <a:schemeClr val="dk1"/>
                </a:solidFill>
              </a:rPr>
              <a:t>(accuracy, f1, roc auc)</a:t>
            </a:r>
            <a:r>
              <a:rPr lang="en" sz="1600">
                <a:solidFill>
                  <a:schemeClr val="dk1"/>
                </a:solidFill>
              </a:rPr>
              <a:t> me da muy baja en test</a:t>
            </a:r>
            <a:endParaRPr sz="22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Hipotesis:</a:t>
            </a:r>
            <a:r>
              <a:rPr lang="en" sz="25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La distribución del train y test set difieren</a:t>
            </a:r>
            <a:endParaRPr sz="16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Experimento: </a:t>
            </a:r>
            <a:r>
              <a:rPr lang="en" sz="1500">
                <a:solidFill>
                  <a:schemeClr val="dk1"/>
                </a:solidFill>
              </a:rPr>
              <a:t>Entreno un modelo para distinguir entre ejemplos de training y test set</a:t>
            </a:r>
            <a:endParaRPr sz="24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200">
                <a:solidFill>
                  <a:srgbClr val="FFFFFF"/>
                </a:solidFill>
              </a:rPr>
              <a:t>Decisión: </a:t>
            </a:r>
            <a:r>
              <a:rPr lang="en" sz="1500">
                <a:solidFill>
                  <a:srgbClr val="FFFFFF"/>
                </a:solidFill>
              </a:rPr>
              <a:t>Hacer el train / test splitting diferente</a:t>
            </a:r>
            <a:endParaRPr sz="9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Costo: </a:t>
            </a:r>
            <a:r>
              <a:rPr lang="en" sz="1600">
                <a:solidFill>
                  <a:srgbClr val="FFFFFF"/>
                </a:solidFill>
              </a:rPr>
              <a:t>Bajo</a:t>
            </a:r>
            <a:endParaRPr sz="8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Riesgo: </a:t>
            </a:r>
            <a:r>
              <a:rPr lang="en" sz="1600">
                <a:solidFill>
                  <a:srgbClr val="FFFFFF"/>
                </a:solidFill>
              </a:rPr>
              <a:t>Estamos a ciegas respecto a la performance del modelo en producción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41" name="Google Shape;54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para tomar decisiones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Contexto: </a:t>
            </a:r>
            <a:r>
              <a:rPr lang="en" sz="1600">
                <a:solidFill>
                  <a:schemeClr val="dk1"/>
                </a:solidFill>
              </a:rPr>
              <a:t>La métrica </a:t>
            </a:r>
            <a:r>
              <a:rPr lang="en" sz="900">
                <a:solidFill>
                  <a:schemeClr val="dk1"/>
                </a:solidFill>
              </a:rPr>
              <a:t>(accuracy, f1, roc auc)</a:t>
            </a:r>
            <a:r>
              <a:rPr lang="en" sz="1600">
                <a:solidFill>
                  <a:schemeClr val="dk1"/>
                </a:solidFill>
              </a:rPr>
              <a:t> me da muy baja en test</a:t>
            </a:r>
            <a:endParaRPr sz="22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Hipótesis:</a:t>
            </a:r>
            <a:r>
              <a:rPr lang="en" sz="25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La distribución del train y test set difieren</a:t>
            </a:r>
            <a:endParaRPr sz="16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Experimento: </a:t>
            </a:r>
            <a:r>
              <a:rPr lang="en" sz="1500">
                <a:solidFill>
                  <a:schemeClr val="dk1"/>
                </a:solidFill>
              </a:rPr>
              <a:t>Entreno un modelo para distinguir entre ejemplos de training y test set</a:t>
            </a:r>
            <a:endParaRPr sz="24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Decisión: </a:t>
            </a:r>
            <a:r>
              <a:rPr lang="en" sz="1500">
                <a:solidFill>
                  <a:schemeClr val="dk1"/>
                </a:solidFill>
              </a:rPr>
              <a:t>Hacer el train / test splitting diferente</a:t>
            </a:r>
            <a:endParaRPr sz="9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</a:rPr>
              <a:t>Costo: </a:t>
            </a:r>
            <a:r>
              <a:rPr lang="en" sz="1600">
                <a:solidFill>
                  <a:schemeClr val="dk1"/>
                </a:solidFill>
              </a:rPr>
              <a:t>Bajo</a:t>
            </a:r>
            <a:endParaRPr sz="8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</a:rPr>
              <a:t>Riesgo: </a:t>
            </a:r>
            <a:r>
              <a:rPr lang="en" sz="1600">
                <a:solidFill>
                  <a:schemeClr val="dk1"/>
                </a:solidFill>
              </a:rPr>
              <a:t>Estamos a ciegas respecto a la performance del modelo en producción</a:t>
            </a:r>
            <a:endParaRPr sz="1600"/>
          </a:p>
        </p:txBody>
      </p:sp>
      <p:sp>
        <p:nvSpPr>
          <p:cNvPr id="547" name="Google Shape;54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para tomar decisiones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Contexto: </a:t>
            </a:r>
            <a:r>
              <a:rPr lang="en" sz="1400">
                <a:solidFill>
                  <a:schemeClr val="dk1"/>
                </a:solidFill>
              </a:rPr>
              <a:t>Nos piden hacer un forecasting para optimizar la compra de insumos en un negocio</a:t>
            </a:r>
            <a:endParaRPr sz="20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200">
                <a:solidFill>
                  <a:srgbClr val="FFFFFF"/>
                </a:solidFill>
              </a:rPr>
              <a:t>Hipótesis</a:t>
            </a:r>
            <a:r>
              <a:rPr lang="en" sz="2200">
                <a:solidFill>
                  <a:srgbClr val="FFFFFF"/>
                </a:solidFill>
              </a:rPr>
              <a:t>:</a:t>
            </a:r>
            <a:r>
              <a:rPr lang="en" sz="2500">
                <a:solidFill>
                  <a:srgbClr val="FFFFFF"/>
                </a:solidFill>
              </a:rPr>
              <a:t> </a:t>
            </a:r>
            <a:r>
              <a:rPr lang="en" sz="1300">
                <a:solidFill>
                  <a:srgbClr val="FFFFFF"/>
                </a:solidFill>
              </a:rPr>
              <a:t>Se puede hacer una reducción de al menos 15% en las pérdidas con un forecasting</a:t>
            </a:r>
            <a:endParaRPr sz="13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200">
                <a:solidFill>
                  <a:srgbClr val="FFFFFF"/>
                </a:solidFill>
              </a:rPr>
              <a:t>Experimento:</a:t>
            </a:r>
            <a:r>
              <a:rPr lang="en" sz="2200">
                <a:solidFill>
                  <a:srgbClr val="FFFFFF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</a:rPr>
              <a:t>Usamos los datos de oráculo como forecasting perfecto para simular cuanto hubiéramos comprado</a:t>
            </a:r>
            <a:endParaRPr sz="24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200">
                <a:solidFill>
                  <a:srgbClr val="FFFFFF"/>
                </a:solidFill>
              </a:rPr>
              <a:t>Decisión: </a:t>
            </a:r>
            <a:r>
              <a:rPr lang="en" sz="1500">
                <a:solidFill>
                  <a:srgbClr val="FFFFFF"/>
                </a:solidFill>
              </a:rPr>
              <a:t>Hacer o no forecasting</a:t>
            </a:r>
            <a:endParaRPr sz="9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Costo: </a:t>
            </a:r>
            <a:r>
              <a:rPr lang="en" sz="1600">
                <a:solidFill>
                  <a:srgbClr val="FFFFFF"/>
                </a:solidFill>
              </a:rPr>
              <a:t>Bajo</a:t>
            </a:r>
            <a:endParaRPr sz="8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Riesgo: </a:t>
            </a:r>
            <a:r>
              <a:rPr lang="en" sz="1600">
                <a:solidFill>
                  <a:srgbClr val="FFFFFF"/>
                </a:solidFill>
              </a:rPr>
              <a:t>Podríamos terminar haciendo un sistema que no tenga el efecto esperado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53" name="Google Shape;55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para tomar decisiones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Contexto: </a:t>
            </a:r>
            <a:r>
              <a:rPr lang="en" sz="1400">
                <a:solidFill>
                  <a:schemeClr val="dk1"/>
                </a:solidFill>
              </a:rPr>
              <a:t>Nos piden hacer un forecasting para optimizar la compra de insumos en un negocio</a:t>
            </a:r>
            <a:endParaRPr sz="20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Hipótesis:</a:t>
            </a:r>
            <a:r>
              <a:rPr lang="en" sz="25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Se puede hacer una reducción de al menos 15% en las pérdidas con un forecasting</a:t>
            </a:r>
            <a:endParaRPr sz="13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Experimento: </a:t>
            </a:r>
            <a:r>
              <a:rPr lang="en" sz="1500">
                <a:solidFill>
                  <a:schemeClr val="dk1"/>
                </a:solidFill>
              </a:rPr>
              <a:t>Usamos los datos de oráculo como forecasting perfecto para simular cuanto hubiéramos comprado</a:t>
            </a:r>
            <a:endParaRPr sz="24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Decisión: </a:t>
            </a:r>
            <a:r>
              <a:rPr lang="en" sz="1500">
                <a:solidFill>
                  <a:schemeClr val="dk1"/>
                </a:solidFill>
              </a:rPr>
              <a:t>Hacer o no forecasting</a:t>
            </a:r>
            <a:endParaRPr sz="9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</a:rPr>
              <a:t>Costo: </a:t>
            </a:r>
            <a:r>
              <a:rPr lang="en" sz="1600">
                <a:solidFill>
                  <a:schemeClr val="dk1"/>
                </a:solidFill>
              </a:rPr>
              <a:t>Bajo</a:t>
            </a:r>
            <a:endParaRPr sz="8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" sz="2500">
                <a:solidFill>
                  <a:schemeClr val="dk1"/>
                </a:solidFill>
              </a:rPr>
              <a:t>Riesgo: </a:t>
            </a:r>
            <a:r>
              <a:rPr lang="en" sz="1600">
                <a:solidFill>
                  <a:schemeClr val="dk1"/>
                </a:solidFill>
              </a:rPr>
              <a:t>Podríamos terminar haciendo un sistema que no tenga el efecto esperado</a:t>
            </a:r>
            <a:endParaRPr sz="1600"/>
          </a:p>
        </p:txBody>
      </p:sp>
      <p:sp>
        <p:nvSpPr>
          <p:cNvPr id="559" name="Google Shape;559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para tomar decisiones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Todo el material va a estar en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http://bit.ly/ml-practico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 vamos a subir a medida que vamos dando los contenidos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 anuncios y demás ocurrirán en </a:t>
            </a:r>
            <a:r>
              <a:rPr lang="en" u="sng">
                <a:solidFill>
                  <a:schemeClr val="hlink"/>
                </a:solidFill>
                <a:hlinkClick r:id="rId4"/>
              </a:rPr>
              <a:t>el grupo de facebook</a:t>
            </a:r>
            <a:r>
              <a:rPr lang="en"/>
              <a:t>: </a:t>
            </a:r>
            <a:br>
              <a:rPr lang="en"/>
            </a:br>
            <a:r>
              <a:rPr lang="en"/>
              <a:t>                      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http://bit.ly/ml-practico-fb</a:t>
            </a:r>
            <a:br>
              <a:rPr lang="en" sz="1400"/>
            </a:br>
            <a:r>
              <a:rPr lang="en" sz="1400"/>
              <a:t>                         </a:t>
            </a:r>
            <a:r>
              <a:rPr lang="en" sz="1000"/>
              <a:t>Si no te sumaste aun, usá el link para solicitar sumarte</a:t>
            </a:r>
            <a:endParaRPr sz="1000"/>
          </a:p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Anuncios y material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825" y="3227000"/>
            <a:ext cx="1690875" cy="16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Foco: Rigurosidad vs Costo vs Riesgo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Test de hipótesis estadístico</a:t>
            </a:r>
            <a:endParaRPr sz="22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" sz="800">
                <a:solidFill>
                  <a:schemeClr val="dk1"/>
                </a:solidFill>
              </a:rPr>
              <a:t>Hay que asegurarse de usarlo bien. No hacer p-hacking! Significancia estadística vs Diferencia relevante</a:t>
            </a:r>
            <a:endParaRPr sz="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Visualización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" sz="800">
                <a:solidFill>
                  <a:schemeClr val="dk1"/>
                </a:solidFill>
              </a:rPr>
              <a:t>Usar tu GPU nativa (👀) para ver cambios relevantes. Boxplots, error bars and bootstrapped confidence intervals allowed ;)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A/B test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" sz="800">
                <a:solidFill>
                  <a:schemeClr val="dk1"/>
                </a:solidFill>
              </a:rPr>
              <a:t>The cheapest control double blinded experiment. Possibly expensive</a:t>
            </a:r>
            <a:endParaRPr sz="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Human in the middle</a:t>
            </a:r>
            <a:endParaRPr sz="800">
              <a:solidFill>
                <a:schemeClr val="dk1"/>
              </a:solidFill>
            </a:endParaRPr>
          </a:p>
          <a:p>
            <a:pPr indent="-279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</a:pPr>
            <a:r>
              <a:rPr lang="en" sz="800">
                <a:solidFill>
                  <a:schemeClr val="dk1"/>
                </a:solidFill>
              </a:rPr>
              <a:t>Human performance on a task as a proxy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65" name="Google Shape;565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para evaluar una hipótesis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3"/>
          <p:cNvSpPr txBox="1"/>
          <p:nvPr>
            <p:ph idx="1" type="body"/>
          </p:nvPr>
        </p:nvSpPr>
        <p:spPr>
          <a:xfrm>
            <a:off x="311700" y="4179100"/>
            <a:ext cx="8520600" cy="7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full post here</a:t>
            </a:r>
            <a:endParaRPr/>
          </a:p>
        </p:txBody>
      </p:sp>
      <p:pic>
        <p:nvPicPr>
          <p:cNvPr id="571" name="Google Shape;57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12222"/>
            <a:ext cx="5176199" cy="16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692878"/>
            <a:ext cx="5487901" cy="83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1: What’s the default action?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2: What’s the alternative action?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3: What’s the null hypothesis?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4: What’s the alternative hypothesis?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data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How you frame your decision-making is important. Not all decisions lend themselves to the approach taught in STAT101.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You should get into the habit of </a:t>
            </a:r>
            <a:r>
              <a:rPr b="1" lang="en" sz="1000"/>
              <a:t>learning nothing</a:t>
            </a:r>
            <a:r>
              <a:rPr lang="en" sz="1000"/>
              <a:t> more often, because if you </a:t>
            </a:r>
            <a:r>
              <a:rPr b="1" lang="en" sz="1000"/>
              <a:t>insist on learning something</a:t>
            </a:r>
            <a:r>
              <a:rPr lang="en" sz="1000"/>
              <a:t> beyond the data every time you test hypotheses, you will learn something stupid. </a:t>
            </a:r>
            <a:r>
              <a:rPr lang="en" sz="400"/>
              <a:t>p-hacking</a:t>
            </a:r>
            <a:endParaRPr/>
          </a:p>
        </p:txBody>
      </p:sp>
      <p:pic>
        <p:nvPicPr>
          <p:cNvPr id="578" name="Google Shape;57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-3"/>
            <a:ext cx="5176199" cy="16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Ejemplo: personalización en un motor de búsqueda</a:t>
            </a:r>
            <a:endParaRPr/>
          </a:p>
        </p:txBody>
      </p:sp>
      <p:sp>
        <p:nvSpPr>
          <p:cNvPr id="584" name="Google Shape;584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Default action</a:t>
            </a:r>
            <a:r>
              <a:rPr lang="en"/>
              <a:t>: </a:t>
            </a:r>
            <a:r>
              <a:rPr lang="en" sz="1300"/>
              <a:t>implementar personalización con preferencias del usuario en los resultado</a:t>
            </a:r>
            <a:br>
              <a:rPr lang="en" sz="1300"/>
            </a:b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Alternative action</a:t>
            </a:r>
            <a:r>
              <a:rPr lang="en"/>
              <a:t>: </a:t>
            </a:r>
            <a:r>
              <a:rPr lang="en" sz="1300"/>
              <a:t>no implementar personalización</a:t>
            </a:r>
            <a:br>
              <a:rPr lang="en"/>
            </a:br>
            <a:r>
              <a:rPr lang="en" sz="700"/>
              <a:t>y trabajar en otra iniciativa en ese tiempo. Costo de oportunidad</a:t>
            </a:r>
            <a:br>
              <a:rPr lang="en" sz="700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Null hypothesis</a:t>
            </a:r>
            <a:r>
              <a:rPr lang="en"/>
              <a:t>: </a:t>
            </a:r>
            <a:r>
              <a:rPr lang="en" sz="1300"/>
              <a:t>Los usuarios exhiben patrones de búsqueda distintivos que pueden ser explotados para mostrar resultados más relevantes </a:t>
            </a:r>
            <a:r>
              <a:rPr b="1" lang="en" sz="1300"/>
              <a:t>medible en un 10% menor de bounce rate</a:t>
            </a:r>
            <a:br>
              <a:rPr lang="en" sz="1300"/>
            </a:b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Alternative hypothesis: </a:t>
            </a:r>
            <a:endParaRPr sz="15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Costo de oportunidad</a:t>
            </a:r>
            <a:br>
              <a:rPr lang="en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Cuando hacemos X no hacemos </a:t>
            </a:r>
            <a:r>
              <a:rPr b="1" lang="en" sz="2200"/>
              <a:t>otra cosa</a:t>
            </a:r>
            <a:br>
              <a:rPr b="1" lang="en" sz="2200"/>
            </a:b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 deriva de estar con mindset </a:t>
            </a:r>
            <a:r>
              <a:rPr b="1" lang="en" sz="2200"/>
              <a:t>market pull</a:t>
            </a:r>
            <a:r>
              <a:rPr lang="en" sz="2200"/>
              <a:t> </a:t>
            </a:r>
            <a:r>
              <a:rPr lang="en" sz="1600"/>
              <a:t>(y no technology push)</a:t>
            </a:r>
            <a:endParaRPr b="1" sz="1600"/>
          </a:p>
        </p:txBody>
      </p:sp>
      <p:sp>
        <p:nvSpPr>
          <p:cNvPr id="590" name="Google Shape;590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¿Contra qué compite?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on!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Forkeá el repo</a:t>
            </a:r>
            <a:endParaRPr/>
          </a:p>
        </p:txBody>
      </p:sp>
      <p:sp>
        <p:nvSpPr>
          <p:cNvPr id="601" name="Google Shape;601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https://github.com/elsonidoq/machine_learning_practico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470" y="0"/>
            <a:ext cx="2003525" cy="197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5275" y="1707025"/>
            <a:ext cx="3005575" cy="30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571757"/>
            <a:ext cx="5402876" cy="750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Todo el material de notebooks esta en Python porque no se 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guías de ejercicios son agnósticas al lenguaje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Es posible correr código R en colab</a:t>
            </a:r>
            <a:endParaRPr b="1"/>
          </a:p>
        </p:txBody>
      </p:sp>
      <p:sp>
        <p:nvSpPr>
          <p:cNvPr id="610" name="Google Shape;61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word on languages</a:t>
            </a:r>
            <a:endParaRPr/>
          </a:p>
        </p:txBody>
      </p:sp>
      <p:pic>
        <p:nvPicPr>
          <p:cNvPr id="611" name="Google Shape;61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850" y="2259577"/>
            <a:ext cx="6997801" cy="25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Todo el material de notebooks esta en Python porque no sé 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guías de ejercicios son agnósticas al lenguaje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Es posible correr código R en colab</a:t>
            </a:r>
            <a:endParaRPr b="1"/>
          </a:p>
        </p:txBody>
      </p:sp>
      <p:sp>
        <p:nvSpPr>
          <p:cNvPr id="617" name="Google Shape;617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word on languages</a:t>
            </a:r>
            <a:endParaRPr/>
          </a:p>
        </p:txBody>
      </p:sp>
      <p:pic>
        <p:nvPicPr>
          <p:cNvPr id="618" name="Google Shape;61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901" y="2157675"/>
            <a:ext cx="4500875" cy="29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/>
              <a:t>Si hiciste algo que te parece bueno, </a:t>
            </a:r>
            <a:br>
              <a:rPr lang="en" sz="2800"/>
            </a:br>
            <a:r>
              <a:rPr lang="en" sz="2800"/>
              <a:t>mandame un un pull request</a:t>
            </a:r>
            <a:endParaRPr sz="2800"/>
          </a:p>
        </p:txBody>
      </p:sp>
      <p:sp>
        <p:nvSpPr>
          <p:cNvPr id="624" name="Google Shape;624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 y respuestas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200" y="1112450"/>
            <a:ext cx="3787600" cy="37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lo vas a usar local: Git ABC</a:t>
            </a:r>
            <a:endParaRPr/>
          </a:p>
        </p:txBody>
      </p:sp>
      <p:sp>
        <p:nvSpPr>
          <p:cNvPr id="630" name="Google Shape;630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clone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https://github.com/elsonidoq/machine_learning_practico.git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con tu repo forkeado!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add &lt;archivo que quiero subir a github&gt;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commit -m “avance en XYZ”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push origin HEAD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3"/>
          <p:cNvSpPr txBox="1"/>
          <p:nvPr>
            <p:ph type="title"/>
          </p:nvPr>
        </p:nvSpPr>
        <p:spPr>
          <a:xfrm>
            <a:off x="349150" y="1213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data into your google drive</a:t>
            </a:r>
            <a:endParaRPr/>
          </a:p>
        </p:txBody>
      </p:sp>
      <p:pic>
        <p:nvPicPr>
          <p:cNvPr id="636" name="Google Shape;6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723" y="1480521"/>
            <a:ext cx="4754611" cy="318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375" y="1155375"/>
            <a:ext cx="6865324" cy="296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Ahora es tu turno</a:t>
            </a:r>
            <a:endParaRPr/>
          </a:p>
        </p:txBody>
      </p:sp>
      <p:sp>
        <p:nvSpPr>
          <p:cNvPr id="643" name="Google Shape;643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Lleva los datos a tu google drive (15 minutos)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Guia de ejercicios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7"/>
          <p:cNvSpPr txBox="1"/>
          <p:nvPr>
            <p:ph type="title"/>
          </p:nvPr>
        </p:nvSpPr>
        <p:spPr>
          <a:xfrm>
            <a:off x="349150" y="1213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data</a:t>
            </a:r>
            <a:endParaRPr/>
          </a:p>
        </p:txBody>
      </p:sp>
      <p:pic>
        <p:nvPicPr>
          <p:cNvPr id="659" name="Google Shape;65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723" y="1480521"/>
            <a:ext cx="4754611" cy="3188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375" y="1155375"/>
            <a:ext cx="6865324" cy="296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" y="816050"/>
            <a:ext cx="9033801" cy="27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seguir...</a:t>
            </a:r>
            <a:endParaRPr/>
          </a:p>
        </p:txBody>
      </p:sp>
      <p:pic>
        <p:nvPicPr>
          <p:cNvPr id="671" name="Google Shape;67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19" y="1469173"/>
            <a:ext cx="2690963" cy="211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09"/>
          <p:cNvPicPr preferRelativeResize="0"/>
          <p:nvPr/>
        </p:nvPicPr>
        <p:blipFill rotWithShape="1">
          <a:blip r:embed="rId4">
            <a:alphaModFix/>
          </a:blip>
          <a:srcRect b="0" l="0" r="49279" t="0"/>
          <a:stretch/>
        </p:blipFill>
        <p:spPr>
          <a:xfrm>
            <a:off x="129925" y="1214410"/>
            <a:ext cx="2751289" cy="2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7786" y="147616"/>
            <a:ext cx="3270990" cy="237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09"/>
          <p:cNvPicPr preferRelativeResize="0"/>
          <p:nvPr/>
        </p:nvPicPr>
        <p:blipFill rotWithShape="1">
          <a:blip r:embed="rId6">
            <a:alphaModFix/>
          </a:blip>
          <a:srcRect b="0" l="0" r="27735" t="0"/>
          <a:stretch/>
        </p:blipFill>
        <p:spPr>
          <a:xfrm>
            <a:off x="3137786" y="105400"/>
            <a:ext cx="3270988" cy="2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1175" y="1398725"/>
            <a:ext cx="2430425" cy="333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1169" y="1184675"/>
            <a:ext cx="2149332" cy="2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71175" y="3160401"/>
            <a:ext cx="2650350" cy="187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6250" y="2518275"/>
            <a:ext cx="2014900" cy="6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Regresión? Predecir la cantidad </a:t>
            </a:r>
            <a:r>
              <a:rPr lang="en" sz="1600"/>
              <a:t>dólares</a:t>
            </a:r>
            <a:r>
              <a:rPr lang="en" sz="1600"/>
              <a:t> de de gross?</a:t>
            </a:r>
            <a:br>
              <a:rPr lang="en" sz="1600"/>
            </a:br>
            <a:endParaRPr sz="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Clasificación? de las </a:t>
            </a:r>
            <a:r>
              <a:rPr lang="en" sz="1600"/>
              <a:t>películas</a:t>
            </a:r>
            <a:r>
              <a:rPr lang="en" sz="1600"/>
              <a:t> que generaron al menos X dólares?</a:t>
            </a:r>
            <a:br>
              <a:rPr lang="en" sz="1600"/>
            </a:br>
            <a:endParaRPr sz="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Otro?</a:t>
            </a:r>
            <a:br>
              <a:rPr lang="en" sz="1600"/>
            </a:br>
            <a:endParaRPr sz="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Cómo se va a usar el modelo?</a:t>
            </a:r>
            <a:br>
              <a:rPr lang="en" sz="1600"/>
            </a:br>
            <a:endParaRPr sz="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Los ratings son un buen proxy?</a:t>
            </a:r>
            <a:br>
              <a:rPr lang="en" sz="1600"/>
            </a:br>
            <a:endParaRPr sz="9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Qué</a:t>
            </a:r>
            <a:r>
              <a:rPr lang="en" sz="1600"/>
              <a:t> features tiene sentido incluir?</a:t>
            </a:r>
            <a:br>
              <a:rPr lang="en" sz="1600"/>
            </a:br>
            <a:endParaRPr sz="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Qué métrica de evaluación vamos a usar? </a:t>
            </a:r>
            <a:br>
              <a:rPr lang="en" sz="1600"/>
            </a:br>
            <a:endParaRPr sz="9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Cómo vamos a partir el training set del test set?</a:t>
            </a:r>
            <a:endParaRPr sz="1600"/>
          </a:p>
        </p:txBody>
      </p:sp>
      <p:sp>
        <p:nvSpPr>
          <p:cNvPr id="684" name="Google Shape;684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1"/>
          <p:cNvSpPr txBox="1"/>
          <p:nvPr>
            <p:ph type="title"/>
          </p:nvPr>
        </p:nvSpPr>
        <p:spPr>
          <a:xfrm>
            <a:off x="349150" y="1213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</a:t>
            </a:r>
            <a:endParaRPr/>
          </a:p>
        </p:txBody>
      </p:sp>
      <p:pic>
        <p:nvPicPr>
          <p:cNvPr id="690" name="Google Shape;69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375" y="1155375"/>
            <a:ext cx="6865324" cy="2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288" y="1566357"/>
            <a:ext cx="4929512" cy="338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